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03" autoAdjust="0"/>
    <p:restoredTop sz="94660" autoAdjust="0"/>
  </p:normalViewPr>
  <p:slideViewPr>
    <p:cSldViewPr>
      <p:cViewPr>
        <p:scale>
          <a:sx n="130" d="100"/>
          <a:sy n="130" d="100"/>
        </p:scale>
        <p:origin x="-564" y="3240"/>
      </p:cViewPr>
      <p:guideLst>
        <p:guide orient="horz" pos="864"/>
        <p:guide orient="horz" pos="1325"/>
        <p:guide orient="horz" pos="1152"/>
        <p:guide orient="horz" pos="1613"/>
        <p:guide orient="horz" pos="2074"/>
        <p:guide orient="horz" pos="1786"/>
        <p:guide orient="horz" pos="2246"/>
        <p:guide orient="horz" pos="2592"/>
        <p:guide pos="317"/>
        <p:guide pos="4637"/>
        <p:guide pos="720"/>
        <p:guide pos="3830"/>
        <p:guide pos="4234"/>
        <p:guide pos="181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B48C-7EF3-4B11-BFD9-3EC3CEBFD213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1FDD-1302-4142-A7FA-356B3DEC5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92A34-439F-4713-8A00-03F97C3116B3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045D-7DA9-4EB0-A33F-0923C9E13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1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3B7B-39FD-41BF-B5A0-B72BDB83B036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4B66-51E7-43AB-B877-CC459B39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B246-99C3-4A24-9AF4-CB50461F077A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39F92-FD8F-4DC6-8DA8-3C627F37D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4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FDA0-F98F-428E-87AE-B88AEA86207E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064A-BB48-420E-8B17-AFE8EFBD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88954-E401-47A2-9B93-D3B090908332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552A-BBF8-4F6A-B714-2C3208CF0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3DFB-6BE1-4361-B997-C0E328D78638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8B8B-13D4-4325-98B4-117847319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8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293D-6164-4C46-A4F2-CFB3C5683E84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54BC-F9ED-41B9-957F-0BB91AE72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1DAA-1663-4AA2-B9D1-B1C3AF45E5DA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2E10-3921-452B-873F-1DBF8EFA5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0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0407-E98A-4434-838D-68B180CABA5A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6EE3-8C61-46FF-9441-BE411B9FC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3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DB59-9BB1-4E85-BF22-5ADCFE58328D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F889-A455-4403-BD60-7DAEA7ECE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C389AF-38C5-46B0-B973-844964026958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A732B7-FBCE-4633-B64B-DA8A2DBDE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.w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2.bin"/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image" Target="../media/image20.tiff"/><Relationship Id="rId5" Type="http://schemas.openxmlformats.org/officeDocument/2006/relationships/image" Target="../media/image18.png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4834" y="355600"/>
            <a:ext cx="2947041" cy="731838"/>
          </a:xfrm>
        </p:spPr>
        <p:txBody>
          <a:bodyPr rtlCol="0">
            <a:normAutofit fontScale="90000"/>
          </a:bodyPr>
          <a:lstStyle/>
          <a:p>
            <a:pPr algn="r" defTabSz="1018824" eaLnBrk="1" fontAlgn="auto" hangingPunct="1">
              <a:spcAft>
                <a:spcPts val="0"/>
              </a:spcAft>
              <a:defRPr/>
            </a:pPr>
            <a:r>
              <a:rPr lang="en-US" sz="2400" spc="-150" dirty="0" smtClean="0">
                <a:latin typeface="Arial Black" panose="020B0A04020102020204" pitchFamily="34" charset="0"/>
                <a:cs typeface="Arial" panose="020B0604020202020204" pitchFamily="34" charset="0"/>
              </a:rPr>
              <a:t>Dilution Control System</a:t>
            </a:r>
            <a:endParaRPr lang="en-US" sz="2400" spc="-1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/>
          <p:cNvSpPr txBox="1">
            <a:spLocks/>
          </p:cNvSpPr>
          <p:nvPr/>
        </p:nvSpPr>
        <p:spPr bwMode="auto">
          <a:xfrm>
            <a:off x="2879725" y="7303161"/>
            <a:ext cx="3200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Floor finish restorer. Safe for restoring all finished floors. No rinsing needed. </a:t>
            </a:r>
            <a:r>
              <a:rPr lang="en-US" altLang="en-US" sz="1000" baseline="-25000" dirty="0" smtClean="0">
                <a:latin typeface="Arial" charset="0"/>
              </a:rPr>
              <a:t>Apply </a:t>
            </a:r>
            <a:r>
              <a:rPr lang="en-US" altLang="en-US" sz="1000" baseline="-25000" dirty="0">
                <a:latin typeface="Arial" charset="0"/>
              </a:rPr>
              <a:t>with mop or autoscrubber. El pH </a:t>
            </a:r>
            <a:r>
              <a:rPr lang="en-US" altLang="en-US" sz="1000" baseline="-25000" dirty="0" err="1">
                <a:latin typeface="Arial" charset="0"/>
              </a:rPr>
              <a:t>neutro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limpiador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Es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seguro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smtClean="0">
                <a:latin typeface="Arial" charset="0"/>
              </a:rPr>
              <a:t>para </a:t>
            </a:r>
            <a:r>
              <a:rPr lang="en-US" altLang="en-US" sz="1000" baseline="-25000" dirty="0">
                <a:latin typeface="Arial" charset="0"/>
              </a:rPr>
              <a:t>la </a:t>
            </a:r>
            <a:r>
              <a:rPr lang="en-US" altLang="en-US" sz="1000" baseline="-25000" dirty="0" err="1">
                <a:latin typeface="Arial" charset="0"/>
              </a:rPr>
              <a:t>limpieza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diaria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todos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los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Incluidos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los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acabado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smtClean="0">
                <a:latin typeface="Arial" charset="0"/>
              </a:rPr>
              <a:t>No </a:t>
            </a:r>
            <a:r>
              <a:rPr lang="en-US" altLang="en-US" sz="1000" baseline="-25000" dirty="0" err="1">
                <a:latin typeface="Arial" charset="0"/>
              </a:rPr>
              <a:t>necesita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enjuagarse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smtClean="0">
                <a:latin typeface="Arial" charset="0"/>
              </a:rPr>
              <a:t>o </a:t>
            </a:r>
            <a:r>
              <a:rPr lang="en-US" altLang="en-US" sz="1000" baseline="-25000" dirty="0" err="1" smtClean="0">
                <a:latin typeface="Arial" charset="0"/>
              </a:rPr>
              <a:t>restregadora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automática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144588" y="7341261"/>
            <a:ext cx="1644650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SBR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91360" y="7376504"/>
            <a:ext cx="660366" cy="4870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Subtitle 2"/>
          <p:cNvSpPr txBox="1">
            <a:spLocks/>
          </p:cNvSpPr>
          <p:nvPr/>
        </p:nvSpPr>
        <p:spPr bwMode="auto">
          <a:xfrm>
            <a:off x="2879725" y="6496711"/>
            <a:ext cx="31924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Removes difficult grease and grime quickly. Use on any water safe surfaces.  </a:t>
            </a:r>
            <a:r>
              <a:rPr lang="en-US" altLang="en-US" sz="1000" baseline="-25000" dirty="0" smtClean="0">
                <a:latin typeface="Arial" charset="0"/>
              </a:rPr>
              <a:t>Apply </a:t>
            </a:r>
            <a:r>
              <a:rPr lang="en-US" altLang="en-US" sz="1000" baseline="-25000" dirty="0">
                <a:latin typeface="Arial" charset="0"/>
              </a:rPr>
              <a:t>with Sprayer, mop or sponge.  </a:t>
            </a:r>
            <a:r>
              <a:rPr lang="en-US" altLang="en-US" sz="1000" baseline="-25000" dirty="0" err="1">
                <a:latin typeface="Arial" charset="0"/>
              </a:rPr>
              <a:t>Remueve</a:t>
            </a:r>
            <a:r>
              <a:rPr lang="en-US" altLang="en-US" sz="1000" baseline="-25000" dirty="0">
                <a:latin typeface="Arial" charset="0"/>
              </a:rPr>
              <a:t> la </a:t>
            </a:r>
            <a:r>
              <a:rPr lang="en-US" altLang="en-US" sz="1000" baseline="-25000" dirty="0" err="1">
                <a:latin typeface="Arial" charset="0"/>
              </a:rPr>
              <a:t>grasa</a:t>
            </a:r>
            <a:r>
              <a:rPr lang="en-US" altLang="en-US" sz="1000" baseline="-25000" dirty="0">
                <a:latin typeface="Arial" charset="0"/>
              </a:rPr>
              <a:t> y la </a:t>
            </a:r>
            <a:r>
              <a:rPr lang="en-US" altLang="en-US" sz="1000" baseline="-25000" dirty="0" err="1">
                <a:latin typeface="Arial" charset="0"/>
              </a:rPr>
              <a:t>suciedad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difícil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rápidamente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cualquier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superficie</a:t>
            </a:r>
            <a:r>
              <a:rPr lang="en-US" altLang="en-US" sz="1000" baseline="-25000" dirty="0">
                <a:latin typeface="Arial" charset="0"/>
              </a:rPr>
              <a:t> que sea </a:t>
            </a:r>
            <a:r>
              <a:rPr lang="en-US" altLang="en-US" sz="1000" baseline="-25000" dirty="0" err="1">
                <a:latin typeface="Arial" charset="0"/>
              </a:rPr>
              <a:t>segura</a:t>
            </a:r>
            <a:r>
              <a:rPr lang="en-US" altLang="en-US" sz="1000" baseline="-25000" dirty="0">
                <a:latin typeface="Arial" charset="0"/>
              </a:rPr>
              <a:t> al </a:t>
            </a:r>
            <a:r>
              <a:rPr lang="en-US" altLang="en-US" sz="1000" baseline="-25000" dirty="0" err="1">
                <a:latin typeface="Arial" charset="0"/>
              </a:rPr>
              <a:t>agua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 smtClean="0">
                <a:latin typeface="Arial" charset="0"/>
              </a:rPr>
              <a:t>Aplique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1143000" y="6579261"/>
            <a:ext cx="1644650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Magico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03238" y="6579677"/>
            <a:ext cx="660366" cy="472186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1" name="Subtitle 2"/>
          <p:cNvSpPr txBox="1">
            <a:spLocks/>
          </p:cNvSpPr>
          <p:nvPr/>
        </p:nvSpPr>
        <p:spPr bwMode="auto">
          <a:xfrm>
            <a:off x="2879725" y="5748998"/>
            <a:ext cx="3200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Use to clean any water safe surface, including floors, walls, countertops, </a:t>
            </a:r>
            <a:r>
              <a:rPr lang="en-US" altLang="en-US" sz="1000" baseline="-25000" dirty="0" smtClean="0">
                <a:latin typeface="Arial" charset="0"/>
              </a:rPr>
              <a:t>sinks </a:t>
            </a:r>
            <a:r>
              <a:rPr lang="en-US" altLang="en-US" sz="1000" baseline="-25000" dirty="0">
                <a:latin typeface="Arial" charset="0"/>
              </a:rPr>
              <a:t>etc.  Apply with sprayer, sponge, mop or autoscrubber. 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cualquier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superficie</a:t>
            </a:r>
            <a:r>
              <a:rPr lang="en-US" altLang="en-US" sz="1000" baseline="-25000" dirty="0">
                <a:latin typeface="Arial" charset="0"/>
              </a:rPr>
              <a:t> que sea </a:t>
            </a:r>
            <a:r>
              <a:rPr lang="en-US" altLang="en-US" sz="1000" baseline="-25000" dirty="0" err="1">
                <a:latin typeface="Arial" charset="0"/>
              </a:rPr>
              <a:t>segura</a:t>
            </a:r>
            <a:r>
              <a:rPr lang="en-US" altLang="en-US" sz="1000" baseline="-25000" dirty="0">
                <a:latin typeface="Arial" charset="0"/>
              </a:rPr>
              <a:t> al </a:t>
            </a:r>
            <a:r>
              <a:rPr lang="en-US" altLang="en-US" sz="1000" baseline="-25000" dirty="0" err="1">
                <a:latin typeface="Arial" charset="0"/>
              </a:rPr>
              <a:t>agua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Incluidos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paredes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 smtClean="0">
                <a:latin typeface="Arial" charset="0"/>
              </a:rPr>
              <a:t>encimeras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fregaderos</a:t>
            </a:r>
            <a:r>
              <a:rPr lang="en-US" altLang="en-US" sz="1000" baseline="-25000" dirty="0">
                <a:latin typeface="Arial" charset="0"/>
              </a:rPr>
              <a:t>, etc.  </a:t>
            </a:r>
            <a:r>
              <a:rPr lang="en-US" altLang="en-US" sz="1000" baseline="-25000" dirty="0" err="1">
                <a:latin typeface="Arial" charset="0"/>
              </a:rPr>
              <a:t>Aplique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smtClean="0">
                <a:latin typeface="Arial" charset="0"/>
              </a:rPr>
              <a:t>o </a:t>
            </a:r>
            <a:r>
              <a:rPr lang="en-US" altLang="en-US" sz="1000" baseline="-25000" dirty="0" err="1">
                <a:latin typeface="Arial" charset="0"/>
              </a:rPr>
              <a:t>restregadora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automática</a:t>
            </a:r>
            <a:r>
              <a:rPr lang="en-US" altLang="en-US" sz="1000" baseline="-25000" dirty="0">
                <a:latin typeface="Arial" charset="0"/>
              </a:rPr>
              <a:t>. </a:t>
            </a:r>
          </a:p>
        </p:txBody>
      </p:sp>
      <p:sp>
        <p:nvSpPr>
          <p:cNvPr id="2062" name="Title 1"/>
          <p:cNvSpPr txBox="1">
            <a:spLocks/>
          </p:cNvSpPr>
          <p:nvPr/>
        </p:nvSpPr>
        <p:spPr bwMode="auto">
          <a:xfrm>
            <a:off x="1150938" y="5836311"/>
            <a:ext cx="18208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/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>
                <a:latin typeface="Arial" charset="0"/>
              </a:rPr>
              <a:t>Blue Blazes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91360" y="5829193"/>
            <a:ext cx="660366" cy="4798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Subtitle 2"/>
          <p:cNvSpPr txBox="1">
            <a:spLocks/>
          </p:cNvSpPr>
          <p:nvPr/>
        </p:nvSpPr>
        <p:spPr bwMode="auto">
          <a:xfrm>
            <a:off x="2879725" y="5017161"/>
            <a:ext cx="3203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Safe for daily cleaning of all floors, including finished floors. </a:t>
            </a:r>
            <a:r>
              <a:rPr lang="en-US" altLang="en-US" sz="1000" baseline="-25000" dirty="0" smtClean="0">
                <a:latin typeface="Arial" charset="0"/>
              </a:rPr>
              <a:t>No </a:t>
            </a:r>
            <a:r>
              <a:rPr lang="en-US" altLang="en-US" sz="1000" baseline="-25000" dirty="0">
                <a:latin typeface="Arial" charset="0"/>
              </a:rPr>
              <a:t>rinsing needed.   Apply with mop or autoscrubber.  El pH </a:t>
            </a:r>
            <a:r>
              <a:rPr lang="en-US" altLang="en-US" sz="1000" baseline="-25000" dirty="0" err="1">
                <a:latin typeface="Arial" charset="0"/>
              </a:rPr>
              <a:t>neutro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limpiador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de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Es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seguro</a:t>
            </a:r>
            <a:r>
              <a:rPr lang="en-US" altLang="en-US" sz="1000" baseline="-25000" dirty="0">
                <a:latin typeface="Arial" charset="0"/>
              </a:rPr>
              <a:t> para la </a:t>
            </a:r>
            <a:r>
              <a:rPr lang="en-US" altLang="en-US" sz="1000" baseline="-25000" dirty="0" err="1">
                <a:latin typeface="Arial" charset="0"/>
              </a:rPr>
              <a:t>limpieza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diaria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todos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los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 smtClean="0">
                <a:latin typeface="Arial" charset="0"/>
              </a:rPr>
              <a:t>Incluidos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los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acabado</a:t>
            </a:r>
            <a:r>
              <a:rPr lang="en-US" altLang="en-US" sz="1000" baseline="-25000" dirty="0">
                <a:latin typeface="Arial" charset="0"/>
              </a:rPr>
              <a:t>. No </a:t>
            </a:r>
            <a:r>
              <a:rPr lang="en-US" altLang="en-US" sz="1000" baseline="-25000" dirty="0" err="1">
                <a:latin typeface="Arial" charset="0"/>
              </a:rPr>
              <a:t>necesita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enjuagarse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 smtClean="0">
                <a:latin typeface="Arial" charset="0"/>
              </a:rPr>
              <a:t>trapeador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o </a:t>
            </a:r>
            <a:r>
              <a:rPr lang="en-US" altLang="en-US" sz="1000" baseline="-25000" dirty="0" err="1">
                <a:latin typeface="Arial" charset="0"/>
              </a:rPr>
              <a:t>restregadora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automática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2067" name="Title 1"/>
          <p:cNvSpPr txBox="1">
            <a:spLocks/>
          </p:cNvSpPr>
          <p:nvPr/>
        </p:nvSpPr>
        <p:spPr bwMode="auto">
          <a:xfrm>
            <a:off x="1150938" y="5009223"/>
            <a:ext cx="182086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 anchor="ctr"/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Arial" charset="0"/>
              </a:rPr>
              <a:t>Century Maintenance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91360" y="5120348"/>
            <a:ext cx="660366" cy="480128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1" name="Subtitle 2"/>
          <p:cNvSpPr txBox="1">
            <a:spLocks/>
          </p:cNvSpPr>
          <p:nvPr/>
        </p:nvSpPr>
        <p:spPr bwMode="auto">
          <a:xfrm>
            <a:off x="2879725" y="4210711"/>
            <a:ext cx="32035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Use on all restroom surfaces.  Cleans soap scum, mineral deposits and rust </a:t>
            </a:r>
            <a:r>
              <a:rPr lang="en-US" altLang="en-US" sz="1000" baseline="-25000" dirty="0" smtClean="0">
                <a:latin typeface="Arial" charset="0"/>
              </a:rPr>
              <a:t>stains</a:t>
            </a:r>
            <a:r>
              <a:rPr lang="en-US" altLang="en-US" sz="1000" baseline="-25000" dirty="0">
                <a:latin typeface="Arial" charset="0"/>
              </a:rPr>
              <a:t>.  Apply with foaming sprayer. Do not use on marble, terrazzo, or natural </a:t>
            </a:r>
            <a:r>
              <a:rPr lang="en-US" altLang="en-US" sz="1000" baseline="-25000" dirty="0" smtClean="0">
                <a:latin typeface="Arial" charset="0"/>
              </a:rPr>
              <a:t>stone</a:t>
            </a:r>
            <a:r>
              <a:rPr lang="en-US" altLang="en-US" sz="1000" baseline="-25000" dirty="0">
                <a:latin typeface="Arial" charset="0"/>
              </a:rPr>
              <a:t>. 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todas</a:t>
            </a:r>
            <a:r>
              <a:rPr lang="en-US" altLang="en-US" sz="1000" baseline="-25000" dirty="0">
                <a:latin typeface="Arial" charset="0"/>
              </a:rPr>
              <a:t> las superficies de </a:t>
            </a:r>
            <a:r>
              <a:rPr lang="en-US" altLang="en-US" sz="1000" baseline="-25000" dirty="0" err="1">
                <a:latin typeface="Arial" charset="0"/>
              </a:rPr>
              <a:t>los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baños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Limpia</a:t>
            </a:r>
            <a:r>
              <a:rPr lang="en-US" altLang="en-US" sz="1000" baseline="-25000" dirty="0">
                <a:latin typeface="Arial" charset="0"/>
              </a:rPr>
              <a:t> la </a:t>
            </a:r>
            <a:r>
              <a:rPr lang="en-US" altLang="en-US" sz="1000" baseline="-25000" dirty="0" err="1">
                <a:latin typeface="Arial" charset="0"/>
              </a:rPr>
              <a:t>suciedad</a:t>
            </a:r>
            <a:r>
              <a:rPr lang="en-US" altLang="en-US" sz="1000" baseline="-25000" dirty="0">
                <a:latin typeface="Arial" charset="0"/>
              </a:rPr>
              <a:t> del </a:t>
            </a:r>
            <a:r>
              <a:rPr lang="en-US" altLang="en-US" sz="1000" baseline="-25000" dirty="0" err="1" smtClean="0">
                <a:latin typeface="Arial" charset="0"/>
              </a:rPr>
              <a:t>jabón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depósitos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minerales</a:t>
            </a:r>
            <a:r>
              <a:rPr lang="en-US" altLang="en-US" sz="1000" baseline="-25000" dirty="0">
                <a:latin typeface="Arial" charset="0"/>
              </a:rPr>
              <a:t> y las </a:t>
            </a:r>
            <a:r>
              <a:rPr lang="en-US" altLang="en-US" sz="1000" baseline="-25000" dirty="0" err="1">
                <a:latin typeface="Arial" charset="0"/>
              </a:rPr>
              <a:t>manchas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óxido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de espuma. No lo use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mármol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terrazo</a:t>
            </a:r>
            <a:r>
              <a:rPr lang="en-US" altLang="en-US" sz="1000" baseline="-25000" dirty="0">
                <a:latin typeface="Arial" charset="0"/>
              </a:rPr>
              <a:t>, o </a:t>
            </a:r>
            <a:r>
              <a:rPr lang="en-US" altLang="en-US" sz="1000" baseline="-25000" dirty="0" err="1">
                <a:latin typeface="Arial" charset="0"/>
              </a:rPr>
              <a:t>piedra</a:t>
            </a:r>
            <a:r>
              <a:rPr lang="en-US" altLang="en-US" sz="1000" baseline="-25000" dirty="0">
                <a:latin typeface="Arial" charset="0"/>
              </a:rPr>
              <a:t> natural.</a:t>
            </a: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1150938" y="4293261"/>
            <a:ext cx="182086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Foamy Mac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491360" y="4314940"/>
            <a:ext cx="660366" cy="47910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6" name="Subtitle 2"/>
          <p:cNvSpPr txBox="1">
            <a:spLocks/>
          </p:cNvSpPr>
          <p:nvPr/>
        </p:nvSpPr>
        <p:spPr bwMode="auto">
          <a:xfrm>
            <a:off x="2879725" y="3463299"/>
            <a:ext cx="32035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Removes difficult grease and grime quickly. Use on any water safe surfaces.  </a:t>
            </a:r>
            <a:r>
              <a:rPr lang="en-US" altLang="en-US" sz="1000" baseline="-25000" dirty="0" smtClean="0">
                <a:latin typeface="Arial" charset="0"/>
              </a:rPr>
              <a:t>Apply </a:t>
            </a:r>
            <a:r>
              <a:rPr lang="en-US" altLang="en-US" sz="1000" baseline="-25000" dirty="0">
                <a:latin typeface="Arial" charset="0"/>
              </a:rPr>
              <a:t>with Sprayer or sponge.  </a:t>
            </a:r>
            <a:r>
              <a:rPr lang="en-US" altLang="en-US" sz="1000" baseline="-25000" dirty="0" err="1">
                <a:latin typeface="Arial" charset="0"/>
              </a:rPr>
              <a:t>Remueve</a:t>
            </a:r>
            <a:r>
              <a:rPr lang="en-US" altLang="en-US" sz="1000" baseline="-25000" dirty="0">
                <a:latin typeface="Arial" charset="0"/>
              </a:rPr>
              <a:t> la </a:t>
            </a:r>
            <a:r>
              <a:rPr lang="en-US" altLang="en-US" sz="1000" baseline="-25000" dirty="0" err="1">
                <a:latin typeface="Arial" charset="0"/>
              </a:rPr>
              <a:t>grasa</a:t>
            </a:r>
            <a:r>
              <a:rPr lang="en-US" altLang="en-US" sz="1000" baseline="-25000" dirty="0">
                <a:latin typeface="Arial" charset="0"/>
              </a:rPr>
              <a:t> y la </a:t>
            </a:r>
            <a:r>
              <a:rPr lang="en-US" altLang="en-US" sz="1000" baseline="-25000" dirty="0" err="1">
                <a:latin typeface="Arial" charset="0"/>
              </a:rPr>
              <a:t>suciedad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difícil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rápidamente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cualquier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superficie</a:t>
            </a:r>
            <a:r>
              <a:rPr lang="en-US" altLang="en-US" sz="1000" baseline="-25000" dirty="0">
                <a:latin typeface="Arial" charset="0"/>
              </a:rPr>
              <a:t> que sea </a:t>
            </a:r>
            <a:r>
              <a:rPr lang="en-US" altLang="en-US" sz="1000" baseline="-25000" dirty="0" err="1">
                <a:latin typeface="Arial" charset="0"/>
              </a:rPr>
              <a:t>segura</a:t>
            </a:r>
            <a:r>
              <a:rPr lang="en-US" altLang="en-US" sz="1000" baseline="-25000" dirty="0">
                <a:latin typeface="Arial" charset="0"/>
              </a:rPr>
              <a:t> al </a:t>
            </a:r>
            <a:r>
              <a:rPr lang="en-US" altLang="en-US" sz="1000" baseline="-25000" dirty="0" err="1">
                <a:latin typeface="Arial" charset="0"/>
              </a:rPr>
              <a:t>agua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 smtClean="0">
                <a:latin typeface="Arial" charset="0"/>
              </a:rPr>
              <a:t>Aplique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1150938" y="3474436"/>
            <a:ext cx="182086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Eliminator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91360" y="3480519"/>
            <a:ext cx="660366" cy="472186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1" name="Subtitle 2"/>
          <p:cNvSpPr txBox="1">
            <a:spLocks/>
          </p:cNvSpPr>
          <p:nvPr/>
        </p:nvSpPr>
        <p:spPr bwMode="auto">
          <a:xfrm>
            <a:off x="2879725" y="2834664"/>
            <a:ext cx="3192463" cy="548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Use on mirrors, windows, stainless steel or any shiny hard surface.  </a:t>
            </a:r>
            <a:r>
              <a:rPr lang="en-US" altLang="en-US" sz="1000" baseline="-25000" dirty="0" smtClean="0">
                <a:latin typeface="Arial" charset="0"/>
              </a:rPr>
              <a:t>Apply </a:t>
            </a:r>
            <a:r>
              <a:rPr lang="en-US" altLang="en-US" sz="1000" baseline="-25000" dirty="0">
                <a:latin typeface="Arial" charset="0"/>
              </a:rPr>
              <a:t>with Sprayer. </a:t>
            </a:r>
            <a:r>
              <a:rPr lang="en-US" altLang="en-US" sz="1000" baseline="-25000" dirty="0" err="1">
                <a:latin typeface="Arial" charset="0"/>
              </a:rPr>
              <a:t>Utilicelo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espejos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ventanas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acero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inoxidable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cualquier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superficie</a:t>
            </a:r>
            <a:r>
              <a:rPr lang="en-US" altLang="en-US" sz="1000" baseline="-25000" dirty="0">
                <a:latin typeface="Arial" charset="0"/>
              </a:rPr>
              <a:t> que sea dura de </a:t>
            </a:r>
            <a:r>
              <a:rPr lang="en-US" altLang="en-US" sz="1000" baseline="-25000" dirty="0" err="1">
                <a:latin typeface="Arial" charset="0"/>
              </a:rPr>
              <a:t>brillar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1150938" y="2826411"/>
            <a:ext cx="182086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Multi-Shine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500792" y="2773556"/>
            <a:ext cx="660366" cy="4721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1" name="Subtitle 2"/>
          <p:cNvSpPr txBox="1">
            <a:spLocks/>
          </p:cNvSpPr>
          <p:nvPr/>
        </p:nvSpPr>
        <p:spPr bwMode="auto">
          <a:xfrm>
            <a:off x="2879725" y="2011363"/>
            <a:ext cx="31861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Diluted at 1:128, 1 oz/gal.  Use on mirrors, windows, stainless steel. </a:t>
            </a:r>
            <a:r>
              <a:rPr lang="en-US" altLang="en-US" sz="1000" baseline="-25000" dirty="0" smtClean="0">
                <a:latin typeface="Arial" charset="0"/>
              </a:rPr>
              <a:t>Also </a:t>
            </a:r>
            <a:r>
              <a:rPr lang="en-US" altLang="en-US" sz="1000" baseline="-25000" dirty="0">
                <a:latin typeface="Arial" charset="0"/>
              </a:rPr>
              <a:t>great for cleaning carpets.  Apply with sprayer, sponge or for use in </a:t>
            </a:r>
            <a:r>
              <a:rPr lang="en-US" altLang="en-US" sz="1000" baseline="-25000" dirty="0" smtClean="0">
                <a:latin typeface="Arial" charset="0"/>
              </a:rPr>
              <a:t>carpet </a:t>
            </a:r>
            <a:r>
              <a:rPr lang="en-US" altLang="en-US" sz="1000" baseline="-25000" dirty="0">
                <a:latin typeface="Arial" charset="0"/>
              </a:rPr>
              <a:t>extractors.  </a:t>
            </a:r>
            <a:r>
              <a:rPr lang="en-US" altLang="en-US" sz="1000" baseline="-25000" dirty="0" err="1">
                <a:latin typeface="Arial" charset="0"/>
              </a:rPr>
              <a:t>Diluido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1:128 (1 oz/gal). </a:t>
            </a:r>
            <a:r>
              <a:rPr lang="en-US" altLang="en-US" sz="1000" baseline="-25000" dirty="0" err="1">
                <a:latin typeface="Arial" charset="0"/>
              </a:rPr>
              <a:t>Utilicelo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espejos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ventanas</a:t>
            </a:r>
            <a:r>
              <a:rPr lang="en-US" altLang="en-US" sz="1000" baseline="-25000" dirty="0">
                <a:latin typeface="Arial" charset="0"/>
              </a:rPr>
              <a:t> y </a:t>
            </a:r>
            <a:r>
              <a:rPr lang="en-US" altLang="en-US" sz="1000" baseline="-25000" dirty="0" err="1" smtClean="0">
                <a:latin typeface="Arial" charset="0"/>
              </a:rPr>
              <a:t>acero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inoxidable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También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es</a:t>
            </a:r>
            <a:r>
              <a:rPr lang="en-US" altLang="en-US" sz="1000" baseline="-25000" dirty="0">
                <a:latin typeface="Arial" charset="0"/>
              </a:rPr>
              <a:t> ideal para </a:t>
            </a:r>
            <a:r>
              <a:rPr lang="en-US" altLang="en-US" sz="1000" baseline="-25000" dirty="0" err="1">
                <a:latin typeface="Arial" charset="0"/>
              </a:rPr>
              <a:t>limpiar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alfombras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 smtClean="0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 o para </a:t>
            </a:r>
            <a:r>
              <a:rPr lang="en-US" altLang="en-US" sz="1000" baseline="-25000" dirty="0" err="1">
                <a:latin typeface="Arial" charset="0"/>
              </a:rPr>
              <a:t>uso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extractores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alfombra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1150938" y="2125663"/>
            <a:ext cx="182086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675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Double O Seven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491360" y="2103438"/>
            <a:ext cx="660366" cy="4572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6" name="Subtitle 2"/>
          <p:cNvSpPr txBox="1">
            <a:spLocks/>
          </p:cNvSpPr>
          <p:nvPr/>
        </p:nvSpPr>
        <p:spPr bwMode="auto">
          <a:xfrm>
            <a:off x="2879725" y="1370964"/>
            <a:ext cx="3203575" cy="64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Diluted at 1:20 (6 oz/gal).  Use for cleaning floors or as an all purpose cleaner.  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Apply with sprayer, mop, sponge or autoscrubber. </a:t>
            </a:r>
            <a:r>
              <a:rPr lang="en-US" altLang="en-US" sz="1000" baseline="-25000" dirty="0" err="1">
                <a:latin typeface="Arial" charset="0"/>
              </a:rPr>
              <a:t>Diluido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1:20 (6 oz / gal).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 err="1">
                <a:latin typeface="Arial" charset="0"/>
              </a:rPr>
              <a:t>Utilicelo</a:t>
            </a:r>
            <a:r>
              <a:rPr lang="en-US" altLang="en-US" sz="1000" baseline="-25000" dirty="0">
                <a:latin typeface="Arial" charset="0"/>
              </a:rPr>
              <a:t> para </a:t>
            </a:r>
            <a:r>
              <a:rPr lang="en-US" altLang="en-US" sz="1000" baseline="-25000" dirty="0" err="1">
                <a:latin typeface="Arial" charset="0"/>
              </a:rPr>
              <a:t>limpieza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como</a:t>
            </a:r>
            <a:r>
              <a:rPr lang="en-US" altLang="en-US" sz="1000" baseline="-25000" dirty="0">
                <a:latin typeface="Arial" charset="0"/>
              </a:rPr>
              <a:t> para </a:t>
            </a:r>
            <a:r>
              <a:rPr lang="en-US" altLang="en-US" sz="1000" baseline="-25000" dirty="0" err="1">
                <a:latin typeface="Arial" charset="0"/>
              </a:rPr>
              <a:t>cualquier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proposito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limpieza</a:t>
            </a:r>
            <a:r>
              <a:rPr lang="en-US" altLang="en-US" sz="1000" baseline="-25000" dirty="0">
                <a:latin typeface="Arial" charset="0"/>
              </a:rPr>
              <a:t>.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 </a:t>
            </a:r>
            <a:r>
              <a:rPr lang="en-US" altLang="en-US" sz="1000" baseline="-25000" dirty="0" err="1">
                <a:latin typeface="Arial" charset="0"/>
              </a:rPr>
              <a:t>pulverizador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restregadora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automática</a:t>
            </a:r>
            <a:r>
              <a:rPr lang="en-US" altLang="en-US" sz="1000" baseline="-25000" dirty="0">
                <a:latin typeface="Arial" charset="0"/>
              </a:rPr>
              <a:t>. 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1150938" y="1363663"/>
            <a:ext cx="182086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675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Double O Seven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491359" y="1356614"/>
            <a:ext cx="660367" cy="472186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33438" y="2309813"/>
            <a:ext cx="366712" cy="250825"/>
          </a:xfrm>
          <a:prstGeom prst="rect">
            <a:avLst/>
          </a:prstGeom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endParaRPr lang="en-U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33438" y="1597025"/>
            <a:ext cx="457200" cy="231775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HD</a:t>
            </a:r>
            <a:endParaRPr lang="en-U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03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74186"/>
            <a:ext cx="4730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6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5120348"/>
            <a:ext cx="4984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7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4293261"/>
            <a:ext cx="5191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8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03438"/>
            <a:ext cx="48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0686"/>
            <a:ext cx="4984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Picture 5" descr="C:\Users\jimkell\Documents\Icons  Logos Trademarks\Eco-Friendly\Ecoicon201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7404761"/>
            <a:ext cx="431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Picture 5" descr="C:\Users\jimkell\Documents\Icons  Logos Trademarks\Eco-Friendly\Ecoicon201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6569736"/>
            <a:ext cx="4206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4" name="Picture 5" descr="\\MTC-CURTSTAR\multi-clean\Private Label\Martin Bros\Martin Bros wall chart 10-12\Icons Logos Pics\Window Washing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1451961"/>
            <a:ext cx="457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5" name="Picture 7" descr="\\MTC-CURTSTAR\multi-clean\Private Label\Martin Bros\Martin Bros wall chart 10-12\Icons Logos Pics\Wall Wash.t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2089150"/>
            <a:ext cx="47148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2742273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03238" y="1279525"/>
            <a:ext cx="6861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itle 1"/>
          <p:cNvSpPr txBox="1">
            <a:spLocks/>
          </p:cNvSpPr>
          <p:nvPr/>
        </p:nvSpPr>
        <p:spPr>
          <a:xfrm>
            <a:off x="523875" y="898525"/>
            <a:ext cx="6840538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No.     Product Name       Description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492125" y="8869638"/>
            <a:ext cx="6861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6175224" y="5821272"/>
            <a:ext cx="549275" cy="479101"/>
          </a:xfrm>
          <a:prstGeom prst="rect">
            <a:avLst/>
          </a:prstGeom>
          <a:solidFill>
            <a:srgbClr val="00B050"/>
          </a:solidFill>
          <a:effectLst>
            <a:softEdge rad="12700"/>
          </a:effectLst>
        </p:spPr>
        <p:txBody>
          <a:bodyPr lIns="101882" tIns="50941" rIns="101882" bIns="50941" anchor="ctr">
            <a:normAutofit fontScale="375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USDA C-1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24" name="Picture 7" descr="\\MTC-CURTSTAR\multi-clean\Private Label\Martin Bros\Martin Bros wall chart 10-12\Icons Logos Pics\Wall Wash.t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3479834"/>
            <a:ext cx="47148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4312311"/>
            <a:ext cx="4683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8" descr="\\MTC-CURTSTAR\multi-clean\Private Label\Martin Bros\Martin Bros wall chart 10-12\Icons Logos Pics\Mopping.t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5106061"/>
            <a:ext cx="4683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" descr="\\MTC-CURTSTAR\multi-clean\Private Label\Martin Bros\Martin Bros wall chart 10-12\Icons Logos Pics\Mopping.t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5841073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6584023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8" descr="\\MTC-CURTSTAR\multi-clean\Private Label\Martin Bros\Martin Bros wall chart 10-12\Icons Logos Pics\Mopping.t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7377773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itle 1"/>
          <p:cNvSpPr txBox="1">
            <a:spLocks/>
          </p:cNvSpPr>
          <p:nvPr/>
        </p:nvSpPr>
        <p:spPr>
          <a:xfrm>
            <a:off x="1160463" y="2278063"/>
            <a:ext cx="1719262" cy="465137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Peroxide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1150938" y="1554163"/>
            <a:ext cx="1728787" cy="366712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Peroxide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1130300" y="3023261"/>
            <a:ext cx="1741488" cy="379412"/>
          </a:xfrm>
          <a:prstGeom prst="rect">
            <a:avLst/>
          </a:prstGeom>
        </p:spPr>
        <p:txBody>
          <a:bodyPr lIns="101882" tIns="50941" rIns="101882" bIns="50941" anchor="ctr">
            <a:normAutofit fontScale="75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Glass &amp; Surface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1139825" y="3657314"/>
            <a:ext cx="1739900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Spray N Wipe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160463" y="4464711"/>
            <a:ext cx="1719262" cy="487362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Restroom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itle 1"/>
          <p:cNvSpPr txBox="1">
            <a:spLocks/>
          </p:cNvSpPr>
          <p:nvPr/>
        </p:nvSpPr>
        <p:spPr>
          <a:xfrm>
            <a:off x="1143000" y="6076023"/>
            <a:ext cx="1736725" cy="379413"/>
          </a:xfrm>
          <a:prstGeom prst="rect">
            <a:avLst/>
          </a:prstGeom>
        </p:spPr>
        <p:txBody>
          <a:bodyPr lIns="101882" tIns="50941" rIns="101882" bIns="50941" anchor="ctr">
            <a:normAutofit fontScale="9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All Purpose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itle 1"/>
          <p:cNvSpPr txBox="1">
            <a:spLocks/>
          </p:cNvSpPr>
          <p:nvPr/>
        </p:nvSpPr>
        <p:spPr>
          <a:xfrm>
            <a:off x="1143000" y="6799923"/>
            <a:ext cx="1728788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Deodorizing 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1139825" y="7557161"/>
            <a:ext cx="171767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75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Scrub Burnish Restore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40" name="Picture 92" descr="C:\Users\jimkell\Desktop\wall chart\Icons Logos Pics\SaferChoice_DfE_CMYK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010" y="3382997"/>
            <a:ext cx="435332" cy="81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489451"/>
              </p:ext>
            </p:extLst>
          </p:nvPr>
        </p:nvGraphicFramePr>
        <p:xfrm>
          <a:off x="476260" y="548689"/>
          <a:ext cx="24955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rtwork" r:id="rId14" imgW="2495520" imgH="296280" progId="Adobe.Illustrator.15">
                  <p:embed/>
                </p:oleObj>
              </mc:Choice>
              <mc:Fallback>
                <p:oleObj name="Artwork" r:id="rId14" imgW="2495520" imgH="296280" progId="Adobe.Illustrator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6260" y="548689"/>
                        <a:ext cx="2495550" cy="296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itle 1"/>
          <p:cNvSpPr txBox="1">
            <a:spLocks/>
          </p:cNvSpPr>
          <p:nvPr/>
        </p:nvSpPr>
        <p:spPr>
          <a:xfrm>
            <a:off x="1163357" y="8185751"/>
            <a:ext cx="180181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675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MC-10 Sanitizer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502957" y="8138126"/>
            <a:ext cx="660366" cy="475908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Picture 4" descr="C:\Users\jimkell\Desktop\EPA-Registered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069" y="8134951"/>
            <a:ext cx="4762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 descr="\\MTC-CURTSTAR\multi-clean\Private Label\Martin Bros\Martin Bros wall chart 10-12\Icons Logos Pics\Disinfect.T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007" y="8138126"/>
            <a:ext cx="4714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Subtitle 2"/>
          <p:cNvSpPr txBox="1">
            <a:spLocks/>
          </p:cNvSpPr>
          <p:nvPr/>
        </p:nvSpPr>
        <p:spPr bwMode="auto">
          <a:xfrm>
            <a:off x="2879725" y="8126688"/>
            <a:ext cx="3200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No rinse sanitizer.  Apply to pre-cleaned surfaces to sanitize.  EPA Registered. 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Apply with sprayer or sponge.  No </a:t>
            </a:r>
            <a:r>
              <a:rPr lang="en-US" altLang="en-US" sz="1000" baseline="-25000" dirty="0" err="1">
                <a:latin typeface="Arial" charset="0"/>
              </a:rPr>
              <a:t>enjuague</a:t>
            </a:r>
            <a:r>
              <a:rPr lang="en-US" altLang="en-US" sz="1000" baseline="-25000" dirty="0">
                <a:latin typeface="Arial" charset="0"/>
              </a:rPr>
              <a:t> el </a:t>
            </a:r>
            <a:r>
              <a:rPr lang="en-US" altLang="en-US" sz="1000" baseline="-25000" dirty="0" err="1">
                <a:latin typeface="Arial" charset="0"/>
              </a:rPr>
              <a:t>desinfectante.Aplique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sobre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smtClean="0">
                <a:latin typeface="Arial" charset="0"/>
              </a:rPr>
              <a:t>superficies </a:t>
            </a:r>
            <a:r>
              <a:rPr lang="en-US" altLang="en-US" sz="1000" baseline="-25000" dirty="0" err="1">
                <a:latin typeface="Arial" charset="0"/>
              </a:rPr>
              <a:t>previamente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limpias</a:t>
            </a:r>
            <a:r>
              <a:rPr lang="en-US" altLang="en-US" sz="1000" baseline="-25000" dirty="0">
                <a:latin typeface="Arial" charset="0"/>
              </a:rPr>
              <a:t> para </a:t>
            </a:r>
            <a:r>
              <a:rPr lang="en-US" altLang="en-US" sz="1000" baseline="-25000" dirty="0" err="1">
                <a:latin typeface="Arial" charset="0"/>
              </a:rPr>
              <a:t>desinfectar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smtClean="0">
                <a:latin typeface="Arial" charset="0"/>
              </a:rPr>
              <a:t>o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Registrados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por</a:t>
            </a:r>
            <a:r>
              <a:rPr lang="en-US" altLang="en-US" sz="1000" baseline="-25000" dirty="0">
                <a:latin typeface="Arial" charset="0"/>
              </a:rPr>
              <a:t> la </a:t>
            </a:r>
            <a:r>
              <a:rPr lang="en-US" altLang="en-US" sz="1000" baseline="-25000" dirty="0" err="1">
                <a:latin typeface="Arial" charset="0"/>
              </a:rPr>
              <a:t>agencia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proteccion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ambiental</a:t>
            </a:r>
            <a:r>
              <a:rPr lang="en-US" altLang="en-US" sz="1000" baseline="-25000" dirty="0">
                <a:latin typeface="Arial" charset="0"/>
              </a:rPr>
              <a:t> (EPA). 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1166813" y="8386087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Food Service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6" descr="N:\Multi-Clean\Sales\Posters &amp; Wall Guides\Wall Guides\Multi Task Wall Guide\Icons &amp; pics\multi-cleanlogosimp356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414" y="9052516"/>
            <a:ext cx="1608468" cy="52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880371" y="8046687"/>
            <a:ext cx="32051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One-step, neutral pH, hospital grade cleaner/disinfectant. Effective against  HIV, HBV, MRSA and VRE. EPA registered. </a:t>
            </a:r>
            <a:r>
              <a:rPr lang="en-US" altLang="en-US" sz="1000" baseline="-25000" dirty="0" err="1">
                <a:latin typeface="Arial" charset="0"/>
              </a:rPr>
              <a:t>Desinfectante</a:t>
            </a:r>
            <a:r>
              <a:rPr lang="en-US" altLang="en-US" sz="1000" baseline="-25000" dirty="0">
                <a:latin typeface="Arial" charset="0"/>
              </a:rPr>
              <a:t>/</a:t>
            </a:r>
            <a:r>
              <a:rPr lang="en-US" altLang="en-US" sz="1000" baseline="-25000" dirty="0" err="1">
                <a:latin typeface="Arial" charset="0"/>
              </a:rPr>
              <a:t>limpiador</a:t>
            </a:r>
            <a:r>
              <a:rPr lang="en-US" altLang="en-US" sz="1000" baseline="-25000" dirty="0">
                <a:latin typeface="Arial" charset="0"/>
              </a:rPr>
              <a:t> que se </a:t>
            </a:r>
            <a:r>
              <a:rPr lang="en-US" altLang="en-US" sz="1000" baseline="-25000" dirty="0" err="1">
                <a:latin typeface="Arial" charset="0"/>
              </a:rPr>
              <a:t>aplica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un solo </a:t>
            </a:r>
            <a:r>
              <a:rPr lang="en-US" altLang="en-US" sz="1000" baseline="-25000" dirty="0" err="1">
                <a:latin typeface="Arial" charset="0"/>
              </a:rPr>
              <a:t>paso</a:t>
            </a:r>
            <a:r>
              <a:rPr lang="en-US" altLang="en-US" sz="1000" baseline="-25000" dirty="0">
                <a:latin typeface="Arial" charset="0"/>
              </a:rPr>
              <a:t>, pH </a:t>
            </a:r>
            <a:r>
              <a:rPr lang="en-US" altLang="en-US" sz="1000" baseline="-25000" dirty="0" err="1">
                <a:latin typeface="Arial" charset="0"/>
              </a:rPr>
              <a:t>neutro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apto</a:t>
            </a:r>
            <a:r>
              <a:rPr lang="en-US" altLang="en-US" sz="1000" baseline="-25000" dirty="0">
                <a:latin typeface="Arial" charset="0"/>
              </a:rPr>
              <a:t> para la </a:t>
            </a:r>
            <a:r>
              <a:rPr lang="en-US" altLang="en-US" sz="1000" baseline="-25000" dirty="0" err="1">
                <a:latin typeface="Arial" charset="0"/>
              </a:rPr>
              <a:t>limpieza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hospitales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Eficaz</a:t>
            </a:r>
            <a:r>
              <a:rPr lang="en-US" altLang="en-US" sz="1000" baseline="-25000" dirty="0">
                <a:latin typeface="Arial" charset="0"/>
              </a:rPr>
              <a:t> contra HIV, HBV, MRSA, y VRE. </a:t>
            </a:r>
            <a:r>
              <a:rPr lang="en-US" altLang="en-US" sz="1000" baseline="-25000" dirty="0" err="1">
                <a:latin typeface="Arial" charset="0"/>
              </a:rPr>
              <a:t>Registrado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por</a:t>
            </a:r>
            <a:r>
              <a:rPr lang="en-US" altLang="en-US" sz="1000" baseline="-25000" dirty="0">
                <a:latin typeface="Arial" charset="0"/>
              </a:rPr>
              <a:t> la </a:t>
            </a:r>
            <a:r>
              <a:rPr lang="en-US" altLang="en-US" sz="1000" baseline="-25000" dirty="0" err="1">
                <a:latin typeface="Arial" charset="0"/>
              </a:rPr>
              <a:t>agencia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protección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ambiental</a:t>
            </a:r>
            <a:r>
              <a:rPr lang="en-US" altLang="en-US" sz="1000" baseline="-25000" dirty="0">
                <a:latin typeface="Arial" charset="0"/>
              </a:rPr>
              <a:t> (EPA).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3282" y="8130499"/>
            <a:ext cx="181927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Century Q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2815" y="8131125"/>
            <a:ext cx="660366" cy="479101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256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9" name="Subtitle 2"/>
          <p:cNvSpPr txBox="1">
            <a:spLocks/>
          </p:cNvSpPr>
          <p:nvPr/>
        </p:nvSpPr>
        <p:spPr bwMode="auto">
          <a:xfrm>
            <a:off x="2874963" y="5851525"/>
            <a:ext cx="32051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Cleans and disinfects all restroom surfaces in one step.   Apply with mop, </a:t>
            </a:r>
            <a:r>
              <a:rPr lang="en-US" altLang="en-US" sz="1000" baseline="-25000" dirty="0" smtClean="0">
                <a:latin typeface="Arial" charset="0"/>
              </a:rPr>
              <a:t>sponge</a:t>
            </a:r>
            <a:r>
              <a:rPr lang="en-US" altLang="en-US" sz="1000" baseline="-25000" dirty="0">
                <a:latin typeface="Arial" charset="0"/>
              </a:rPr>
              <a:t>, or sprayer.   EPA registered.  </a:t>
            </a:r>
            <a:r>
              <a:rPr lang="en-US" altLang="en-US" sz="1000" baseline="-25000" dirty="0" err="1">
                <a:latin typeface="Arial" charset="0"/>
              </a:rPr>
              <a:t>Limpia</a:t>
            </a:r>
            <a:r>
              <a:rPr lang="en-US" altLang="en-US" sz="1000" baseline="-25000" dirty="0">
                <a:latin typeface="Arial" charset="0"/>
              </a:rPr>
              <a:t> y </a:t>
            </a:r>
            <a:r>
              <a:rPr lang="en-US" altLang="en-US" sz="1000" baseline="-25000" dirty="0" err="1">
                <a:latin typeface="Arial" charset="0"/>
              </a:rPr>
              <a:t>desinfecta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todas</a:t>
            </a:r>
            <a:r>
              <a:rPr lang="en-US" altLang="en-US" sz="1000" baseline="-25000" dirty="0">
                <a:latin typeface="Arial" charset="0"/>
              </a:rPr>
              <a:t> las superficies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de </a:t>
            </a:r>
            <a:r>
              <a:rPr lang="en-US" altLang="en-US" sz="1000" baseline="-25000" dirty="0" err="1">
                <a:latin typeface="Arial" charset="0"/>
              </a:rPr>
              <a:t>los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baños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un solo </a:t>
            </a:r>
            <a:r>
              <a:rPr lang="en-US" altLang="en-US" sz="1000" baseline="-25000" dirty="0" err="1">
                <a:latin typeface="Arial" charset="0"/>
              </a:rPr>
              <a:t>paso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Registrado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por</a:t>
            </a:r>
            <a:r>
              <a:rPr lang="en-US" altLang="en-US" sz="1000" baseline="-25000" dirty="0">
                <a:latin typeface="Arial" charset="0"/>
              </a:rPr>
              <a:t> la </a:t>
            </a:r>
            <a:r>
              <a:rPr lang="en-US" altLang="en-US" sz="1000" baseline="-25000" dirty="0" err="1">
                <a:latin typeface="Arial" charset="0"/>
              </a:rPr>
              <a:t>agencia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proteccion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ambiental</a:t>
            </a:r>
            <a:r>
              <a:rPr lang="en-US" altLang="en-US" sz="1000" baseline="-25000" dirty="0">
                <a:latin typeface="Arial" charset="0"/>
              </a:rPr>
              <a:t> (EPA).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63638" y="5934075"/>
            <a:ext cx="1801812" cy="379413"/>
          </a:xfrm>
          <a:prstGeom prst="rect">
            <a:avLst/>
          </a:prstGeom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Millennium Q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3238" y="5937851"/>
            <a:ext cx="660366" cy="47218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Subtitle 2"/>
          <p:cNvSpPr txBox="1">
            <a:spLocks/>
          </p:cNvSpPr>
          <p:nvPr/>
        </p:nvSpPr>
        <p:spPr bwMode="auto">
          <a:xfrm>
            <a:off x="2874963" y="6583363"/>
            <a:ext cx="31908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Neutral pH degreaser.  Use on concrete floors, ceramic tiles, walls,  painted </a:t>
            </a:r>
            <a:r>
              <a:rPr lang="en-US" altLang="en-US" sz="1000" baseline="-25000" dirty="0" smtClean="0">
                <a:latin typeface="Arial" charset="0"/>
              </a:rPr>
              <a:t>surfaces</a:t>
            </a:r>
            <a:r>
              <a:rPr lang="en-US" altLang="en-US" sz="1000" baseline="-25000" dirty="0">
                <a:latin typeface="Arial" charset="0"/>
              </a:rPr>
              <a:t>, stainless steel, etc.   Apply with sprayer, sponge, mop, or </a:t>
            </a:r>
            <a:r>
              <a:rPr lang="en-US" altLang="en-US" sz="1000" baseline="-25000" dirty="0" smtClean="0">
                <a:latin typeface="Arial" charset="0"/>
              </a:rPr>
              <a:t> autoscrubber</a:t>
            </a:r>
            <a:r>
              <a:rPr lang="en-US" altLang="en-US" sz="1000" baseline="-25000" dirty="0">
                <a:latin typeface="Arial" charset="0"/>
              </a:rPr>
              <a:t>.  </a:t>
            </a:r>
            <a:r>
              <a:rPr lang="en-US" altLang="en-US" sz="1000" baseline="-25000" dirty="0" err="1">
                <a:latin typeface="Arial" charset="0"/>
              </a:rPr>
              <a:t>Desengrasante</a:t>
            </a:r>
            <a:r>
              <a:rPr lang="en-US" altLang="en-US" sz="1000" baseline="-25000" dirty="0">
                <a:latin typeface="Arial" charset="0"/>
              </a:rPr>
              <a:t> pH </a:t>
            </a:r>
            <a:r>
              <a:rPr lang="en-US" altLang="en-US" sz="1000" baseline="-25000" dirty="0" err="1">
                <a:latin typeface="Arial" charset="0"/>
              </a:rPr>
              <a:t>neutro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concreto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 smtClean="0">
                <a:latin typeface="Arial" charset="0"/>
              </a:rPr>
              <a:t>baldosas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de </a:t>
            </a:r>
            <a:r>
              <a:rPr lang="en-US" altLang="en-US" sz="1000" baseline="-25000" dirty="0" err="1">
                <a:latin typeface="Arial" charset="0"/>
              </a:rPr>
              <a:t>cerámica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paredes</a:t>
            </a:r>
            <a:r>
              <a:rPr lang="en-US" altLang="en-US" sz="1000" baseline="-25000" dirty="0">
                <a:latin typeface="Arial" charset="0"/>
              </a:rPr>
              <a:t>, superficies </a:t>
            </a:r>
            <a:r>
              <a:rPr lang="en-US" altLang="en-US" sz="1000" baseline="-25000" dirty="0" err="1">
                <a:latin typeface="Arial" charset="0"/>
              </a:rPr>
              <a:t>pintadas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acero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inoxidable</a:t>
            </a:r>
            <a:r>
              <a:rPr lang="en-US" altLang="en-US" sz="1000" baseline="-25000" dirty="0">
                <a:latin typeface="Arial" charset="0"/>
              </a:rPr>
              <a:t>, etc. </a:t>
            </a:r>
            <a:r>
              <a:rPr lang="en-US" altLang="en-US" sz="1000" baseline="-25000" dirty="0" err="1" smtClean="0">
                <a:latin typeface="Arial" charset="0"/>
              </a:rPr>
              <a:t>Aplique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, o </a:t>
            </a:r>
            <a:r>
              <a:rPr lang="en-US" altLang="en-US" sz="1000" baseline="-25000" dirty="0" err="1">
                <a:latin typeface="Arial" charset="0"/>
              </a:rPr>
              <a:t>restregadora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automática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44588" y="6675438"/>
            <a:ext cx="180181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Tough Green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3238" y="6675438"/>
            <a:ext cx="660366" cy="47910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9" name="Subtitle 2"/>
          <p:cNvSpPr txBox="1">
            <a:spLocks/>
          </p:cNvSpPr>
          <p:nvPr/>
        </p:nvSpPr>
        <p:spPr bwMode="auto">
          <a:xfrm>
            <a:off x="2879725" y="5029200"/>
            <a:ext cx="3200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High foaming, non-acid restroom cleaner.   Use in any restroom or shower </a:t>
            </a:r>
            <a:r>
              <a:rPr lang="en-US" altLang="en-US" sz="1000" baseline="-25000" dirty="0" smtClean="0">
                <a:latin typeface="Arial" charset="0"/>
              </a:rPr>
              <a:t>area </a:t>
            </a:r>
            <a:r>
              <a:rPr lang="en-US" altLang="en-US" sz="1000" baseline="-25000" dirty="0">
                <a:latin typeface="Arial" charset="0"/>
              </a:rPr>
              <a:t>to remove soap scum or mineral deposits. Espuma de </a:t>
            </a:r>
            <a:r>
              <a:rPr lang="en-US" altLang="en-US" sz="1000" baseline="-25000" dirty="0" err="1">
                <a:latin typeface="Arial" charset="0"/>
              </a:rPr>
              <a:t>alta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formación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 smtClean="0">
                <a:latin typeface="Arial" charset="0"/>
              </a:rPr>
              <a:t>limpiador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de </a:t>
            </a:r>
            <a:r>
              <a:rPr lang="en-US" altLang="en-US" sz="1000" baseline="-25000" dirty="0" err="1">
                <a:latin typeface="Arial" charset="0"/>
              </a:rPr>
              <a:t>baños</a:t>
            </a:r>
            <a:r>
              <a:rPr lang="en-US" altLang="en-US" sz="1000" baseline="-25000" dirty="0">
                <a:latin typeface="Arial" charset="0"/>
              </a:rPr>
              <a:t> sin-</a:t>
            </a:r>
            <a:r>
              <a:rPr lang="en-US" altLang="en-US" sz="1000" baseline="-25000" dirty="0" err="1">
                <a:latin typeface="Arial" charset="0"/>
              </a:rPr>
              <a:t>ácido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cualquier</a:t>
            </a:r>
            <a:r>
              <a:rPr lang="en-US" altLang="en-US" sz="1000" baseline="-25000" dirty="0">
                <a:latin typeface="Arial" charset="0"/>
              </a:rPr>
              <a:t> zona de </a:t>
            </a:r>
            <a:r>
              <a:rPr lang="en-US" altLang="en-US" sz="1000" baseline="-25000" dirty="0" err="1">
                <a:latin typeface="Arial" charset="0"/>
              </a:rPr>
              <a:t>baño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ducha</a:t>
            </a:r>
            <a:r>
              <a:rPr lang="en-US" altLang="en-US" sz="1000" baseline="-25000" dirty="0">
                <a:latin typeface="Arial" charset="0"/>
              </a:rPr>
              <a:t> para 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 err="1">
                <a:latin typeface="Arial" charset="0"/>
              </a:rPr>
              <a:t>eliminar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restos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jabón</a:t>
            </a:r>
            <a:r>
              <a:rPr lang="en-US" altLang="en-US" sz="1000" baseline="-25000" dirty="0">
                <a:latin typeface="Arial" charset="0"/>
              </a:rPr>
              <a:t> o de </a:t>
            </a:r>
            <a:r>
              <a:rPr lang="en-US" altLang="en-US" sz="1000" baseline="-25000" dirty="0" err="1">
                <a:latin typeface="Arial" charset="0"/>
              </a:rPr>
              <a:t>depósitos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minerales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69988" y="5121275"/>
            <a:ext cx="180181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Soap Scum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3238" y="5121275"/>
            <a:ext cx="660366" cy="47910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9" name="Subtitle 2"/>
          <p:cNvSpPr txBox="1">
            <a:spLocks/>
          </p:cNvSpPr>
          <p:nvPr/>
        </p:nvSpPr>
        <p:spPr bwMode="auto">
          <a:xfrm>
            <a:off x="2879725" y="3475038"/>
            <a:ext cx="3190875" cy="45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Use to clean and remove odors from any surface.   Apply with sponge or mop.  </a:t>
            </a:r>
            <a:r>
              <a:rPr lang="en-US" altLang="en-US" sz="1000" baseline="-25000" dirty="0" err="1">
                <a:latin typeface="Arial" charset="0"/>
              </a:rPr>
              <a:t>Contiene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enzimas</a:t>
            </a:r>
            <a:r>
              <a:rPr lang="en-US" altLang="en-US" sz="1000" baseline="-25000" dirty="0">
                <a:latin typeface="Arial" charset="0"/>
              </a:rPr>
              <a:t> para la </a:t>
            </a:r>
            <a:r>
              <a:rPr lang="en-US" altLang="en-US" sz="1000" baseline="-25000" dirty="0" err="1">
                <a:latin typeface="Arial" charset="0"/>
              </a:rPr>
              <a:t>desodorización</a:t>
            </a:r>
            <a:r>
              <a:rPr lang="en-US" altLang="en-US" sz="1000" baseline="-25000" dirty="0">
                <a:latin typeface="Arial" charset="0"/>
              </a:rPr>
              <a:t> a largo </a:t>
            </a:r>
            <a:r>
              <a:rPr lang="en-US" altLang="en-US" sz="1000" baseline="-25000" dirty="0" err="1">
                <a:latin typeface="Arial" charset="0"/>
              </a:rPr>
              <a:t>plazo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.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163638" y="3563938"/>
            <a:ext cx="1801812" cy="379412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Tri-Fecta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03238" y="3551237"/>
            <a:ext cx="660366" cy="4721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4" name="Subtitle 2"/>
          <p:cNvSpPr txBox="1">
            <a:spLocks/>
          </p:cNvSpPr>
          <p:nvPr/>
        </p:nvSpPr>
        <p:spPr bwMode="auto">
          <a:xfrm>
            <a:off x="2879725" y="2743200"/>
            <a:ext cx="3200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Use to remove odors from any surface.  Contains enzymes for long term </a:t>
            </a:r>
            <a:r>
              <a:rPr lang="en-US" altLang="en-US" sz="1000" baseline="-25000" dirty="0" smtClean="0">
                <a:latin typeface="Arial" charset="0"/>
              </a:rPr>
              <a:t>deodorization</a:t>
            </a:r>
            <a:r>
              <a:rPr lang="en-US" altLang="en-US" sz="1000" baseline="-25000" dirty="0">
                <a:latin typeface="Arial" charset="0"/>
              </a:rPr>
              <a:t>.  Apply with sprayer, sponge or mop. 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para </a:t>
            </a:r>
            <a:r>
              <a:rPr lang="en-US" altLang="en-US" sz="1000" baseline="-25000" dirty="0" err="1">
                <a:latin typeface="Arial" charset="0"/>
              </a:rPr>
              <a:t>eliminar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olores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>
                <a:latin typeface="Arial" charset="0"/>
              </a:rPr>
              <a:t>de </a:t>
            </a:r>
            <a:r>
              <a:rPr lang="en-US" altLang="en-US" sz="1000" baseline="-25000" dirty="0" err="1">
                <a:latin typeface="Arial" charset="0"/>
              </a:rPr>
              <a:t>cualquier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superficie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Contiene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enzimas</a:t>
            </a:r>
            <a:r>
              <a:rPr lang="en-US" altLang="en-US" sz="1000" baseline="-25000" dirty="0">
                <a:latin typeface="Arial" charset="0"/>
              </a:rPr>
              <a:t> para la </a:t>
            </a:r>
            <a:r>
              <a:rPr lang="en-US" altLang="en-US" sz="1000" baseline="-25000" dirty="0" err="1">
                <a:latin typeface="Arial" charset="0"/>
              </a:rPr>
              <a:t>desodorización</a:t>
            </a:r>
            <a:r>
              <a:rPr lang="en-US" altLang="en-US" sz="1000" baseline="-25000" dirty="0">
                <a:latin typeface="Arial" charset="0"/>
              </a:rPr>
              <a:t> a </a:t>
            </a:r>
            <a:r>
              <a:rPr lang="en-US" altLang="en-US" sz="1000" baseline="-25000" dirty="0" smtClean="0">
                <a:latin typeface="Arial" charset="0"/>
              </a:rPr>
              <a:t>largo </a:t>
            </a:r>
            <a:r>
              <a:rPr lang="en-US" altLang="en-US" sz="1000" baseline="-25000" dirty="0" err="1">
                <a:latin typeface="Arial" charset="0"/>
              </a:rPr>
              <a:t>plazo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Apliquelo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163638" y="2835275"/>
            <a:ext cx="164306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Odor-Rite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02957" y="2835275"/>
            <a:ext cx="660366" cy="472186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9" name="Subtitle 2"/>
          <p:cNvSpPr txBox="1">
            <a:spLocks/>
          </p:cNvSpPr>
          <p:nvPr/>
        </p:nvSpPr>
        <p:spPr bwMode="auto">
          <a:xfrm>
            <a:off x="2886075" y="1371640"/>
            <a:ext cx="3184525" cy="64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>
                <a:latin typeface="Arial" charset="0"/>
              </a:rPr>
              <a:t>Use to degrease food prep areas.  Apply with foam gun, foamy trigger </a:t>
            </a:r>
            <a:r>
              <a:rPr lang="en-US" altLang="en-US" sz="1000" baseline="-25000" dirty="0" smtClean="0">
                <a:latin typeface="Arial" charset="0"/>
              </a:rPr>
              <a:t>sprayer</a:t>
            </a:r>
            <a:r>
              <a:rPr lang="en-US" altLang="en-US" sz="1000" baseline="-25000" dirty="0">
                <a:latin typeface="Arial" charset="0"/>
              </a:rPr>
              <a:t>, mop or sponge.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para </a:t>
            </a:r>
            <a:r>
              <a:rPr lang="en-US" altLang="en-US" sz="1000" baseline="-25000" dirty="0" err="1">
                <a:latin typeface="Arial" charset="0"/>
              </a:rPr>
              <a:t>desengrasar</a:t>
            </a:r>
            <a:r>
              <a:rPr lang="en-US" altLang="en-US" sz="1000" baseline="-25000" dirty="0">
                <a:latin typeface="Arial" charset="0"/>
              </a:rPr>
              <a:t> zonas de </a:t>
            </a:r>
            <a:r>
              <a:rPr lang="en-US" altLang="en-US" sz="1000" baseline="-25000" dirty="0" err="1">
                <a:latin typeface="Arial" charset="0"/>
              </a:rPr>
              <a:t>preparacion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smtClean="0">
                <a:latin typeface="Arial" charset="0"/>
              </a:rPr>
              <a:t>de </a:t>
            </a:r>
            <a:r>
              <a:rPr lang="en-US" altLang="en-US" sz="1000" baseline="-25000" dirty="0" err="1">
                <a:latin typeface="Arial" charset="0"/>
              </a:rPr>
              <a:t>alimentos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Aplique</a:t>
            </a:r>
            <a:r>
              <a:rPr lang="en-US" altLang="en-US" sz="1000" baseline="-25000" dirty="0">
                <a:latin typeface="Arial" charset="0"/>
              </a:rPr>
              <a:t> con la </a:t>
            </a:r>
            <a:r>
              <a:rPr lang="en-US" altLang="en-US" sz="1000" baseline="-25000" dirty="0" err="1">
                <a:latin typeface="Arial" charset="0"/>
              </a:rPr>
              <a:t>pistola</a:t>
            </a:r>
            <a:r>
              <a:rPr lang="en-US" altLang="en-US" sz="1000" baseline="-25000" dirty="0">
                <a:latin typeface="Arial" charset="0"/>
              </a:rPr>
              <a:t> de espuma,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gatillo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espumosa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 o </a:t>
            </a:r>
            <a:r>
              <a:rPr lang="en-US" altLang="en-US" sz="1000" baseline="-25000" dirty="0" err="1">
                <a:latin typeface="Arial" charset="0"/>
              </a:rPr>
              <a:t>una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163638" y="1471652"/>
            <a:ext cx="1801812" cy="379413"/>
          </a:xfrm>
          <a:prstGeom prst="rect">
            <a:avLst/>
          </a:prstGeom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HD Hi-Foam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02957" y="1463715"/>
            <a:ext cx="660366" cy="472186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4" name="Subtitle 2"/>
          <p:cNvSpPr txBox="1">
            <a:spLocks/>
          </p:cNvSpPr>
          <p:nvPr/>
        </p:nvSpPr>
        <p:spPr bwMode="auto">
          <a:xfrm>
            <a:off x="2887663" y="4206249"/>
            <a:ext cx="31924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US" altLang="en-US" sz="1000" baseline="-25000" dirty="0" smtClean="0">
                <a:latin typeface="Arial" charset="0"/>
              </a:rPr>
              <a:t>Enzymatic  degreaser.  </a:t>
            </a:r>
            <a:r>
              <a:rPr lang="en-US" altLang="en-US" sz="1000" baseline="-25000" dirty="0">
                <a:latin typeface="Arial" charset="0"/>
              </a:rPr>
              <a:t>Use on tile, concrete floors, ceramic tiles.  </a:t>
            </a:r>
            <a:r>
              <a:rPr lang="en-US" altLang="en-US" sz="1000" baseline="-25000" dirty="0" smtClean="0">
                <a:latin typeface="Arial" charset="0"/>
              </a:rPr>
              <a:t>Apply </a:t>
            </a:r>
            <a:r>
              <a:rPr lang="en-US" altLang="en-US" sz="1000" baseline="-25000" dirty="0">
                <a:latin typeface="Arial" charset="0"/>
              </a:rPr>
              <a:t>with sprayer, sponge, mop, or autoscrubber.  </a:t>
            </a:r>
            <a:r>
              <a:rPr lang="en-US" altLang="en-US" sz="1000" baseline="-25000" dirty="0" err="1">
                <a:latin typeface="Arial" charset="0"/>
              </a:rPr>
              <a:t>Desengrasante</a:t>
            </a:r>
            <a:r>
              <a:rPr lang="en-US" altLang="en-US" sz="1000" baseline="-25000" dirty="0">
                <a:latin typeface="Arial" charset="0"/>
              </a:rPr>
              <a:t> pH </a:t>
            </a:r>
            <a:r>
              <a:rPr lang="en-US" altLang="en-US" sz="1000" baseline="-25000" dirty="0" err="1" smtClean="0">
                <a:latin typeface="Arial" charset="0"/>
              </a:rPr>
              <a:t>neutro</a:t>
            </a:r>
            <a:r>
              <a:rPr lang="en-US" altLang="en-US" sz="1000" baseline="-25000" dirty="0">
                <a:latin typeface="Arial" charset="0"/>
              </a:rPr>
              <a:t>. </a:t>
            </a:r>
            <a:r>
              <a:rPr lang="en-US" altLang="en-US" sz="1000" baseline="-25000" dirty="0" err="1">
                <a:latin typeface="Arial" charset="0"/>
              </a:rPr>
              <a:t>Uselo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en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pisos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concreto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baldosas</a:t>
            </a:r>
            <a:r>
              <a:rPr lang="en-US" altLang="en-US" sz="1000" baseline="-25000" dirty="0">
                <a:latin typeface="Arial" charset="0"/>
              </a:rPr>
              <a:t> de </a:t>
            </a:r>
            <a:r>
              <a:rPr lang="en-US" altLang="en-US" sz="1000" baseline="-25000" dirty="0" err="1">
                <a:latin typeface="Arial" charset="0"/>
              </a:rPr>
              <a:t>cerámica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paredes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smtClean="0">
                <a:latin typeface="Arial" charset="0"/>
              </a:rPr>
              <a:t>superficies </a:t>
            </a:r>
            <a:r>
              <a:rPr lang="en-US" altLang="en-US" sz="1000" baseline="-25000" dirty="0" err="1">
                <a:latin typeface="Arial" charset="0"/>
              </a:rPr>
              <a:t>pintadas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acero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inoxidable</a:t>
            </a:r>
            <a:r>
              <a:rPr lang="en-US" altLang="en-US" sz="1000" baseline="-25000" dirty="0">
                <a:latin typeface="Arial" charset="0"/>
              </a:rPr>
              <a:t>, etc. </a:t>
            </a:r>
            <a:r>
              <a:rPr lang="en-US" altLang="en-US" sz="1000" baseline="-25000" dirty="0" err="1">
                <a:latin typeface="Arial" charset="0"/>
              </a:rPr>
              <a:t>Aplique</a:t>
            </a:r>
            <a:r>
              <a:rPr lang="en-US" altLang="en-US" sz="1000" baseline="-25000" dirty="0">
                <a:latin typeface="Arial" charset="0"/>
              </a:rPr>
              <a:t> con un </a:t>
            </a:r>
            <a:r>
              <a:rPr lang="en-US" altLang="en-US" sz="1000" baseline="-25000" dirty="0" err="1">
                <a:latin typeface="Arial" charset="0"/>
              </a:rPr>
              <a:t>atomizador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 smtClean="0">
                <a:latin typeface="Arial" charset="0"/>
              </a:rPr>
              <a:t>esponja</a:t>
            </a:r>
            <a:r>
              <a:rPr lang="en-US" altLang="en-US" sz="1000" baseline="-25000" dirty="0">
                <a:latin typeface="Arial" charset="0"/>
              </a:rPr>
              <a:t>, </a:t>
            </a:r>
            <a:r>
              <a:rPr lang="en-US" altLang="en-US" sz="1000" baseline="-25000" dirty="0" err="1">
                <a:latin typeface="Arial" charset="0"/>
              </a:rPr>
              <a:t>trapeador</a:t>
            </a:r>
            <a:r>
              <a:rPr lang="en-US" altLang="en-US" sz="1000" baseline="-25000" dirty="0">
                <a:latin typeface="Arial" charset="0"/>
              </a:rPr>
              <a:t>, o </a:t>
            </a:r>
            <a:r>
              <a:rPr lang="en-US" altLang="en-US" sz="1000" baseline="-25000" dirty="0" err="1">
                <a:latin typeface="Arial" charset="0"/>
              </a:rPr>
              <a:t>restregadora</a:t>
            </a:r>
            <a:r>
              <a:rPr lang="en-US" altLang="en-US" sz="1000" baseline="-25000" dirty="0">
                <a:latin typeface="Arial" charset="0"/>
              </a:rPr>
              <a:t> </a:t>
            </a:r>
            <a:r>
              <a:rPr lang="en-US" altLang="en-US" sz="1000" baseline="-25000" dirty="0" err="1">
                <a:latin typeface="Arial" charset="0"/>
              </a:rPr>
              <a:t>automática</a:t>
            </a:r>
            <a:r>
              <a:rPr lang="en-US" altLang="en-US" sz="1000" baseline="-25000" dirty="0">
                <a:latin typeface="Arial" charset="0"/>
              </a:rPr>
              <a:t>..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163638" y="4309437"/>
            <a:ext cx="1801812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Enzy-Clean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503238" y="4309437"/>
            <a:ext cx="660366" cy="482784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22" name="Picture 4" descr="C:\Users\jimkell\Desktop\EPA-Registe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0" y="5934075"/>
            <a:ext cx="4968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4" descr="C:\Users\jimkell\Desktop\EPA-Register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045" y="8109862"/>
            <a:ext cx="4746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3551238"/>
            <a:ext cx="4524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" descr="C:\Users\jimkell\Documents\Icons  Logos Trademarks\Eco-Friendly\Ecoicon201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3" y="2879725"/>
            <a:ext cx="381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Connector 42"/>
          <p:cNvCxnSpPr/>
          <p:nvPr/>
        </p:nvCxnSpPr>
        <p:spPr>
          <a:xfrm>
            <a:off x="503238" y="1279525"/>
            <a:ext cx="6861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>
            <a:spLocks/>
          </p:cNvSpPr>
          <p:nvPr/>
        </p:nvSpPr>
        <p:spPr>
          <a:xfrm>
            <a:off x="503238" y="898525"/>
            <a:ext cx="6840537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No.     Product Name       Description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617712" y="381000"/>
            <a:ext cx="2743526" cy="73025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spc="-150" dirty="0" smtClean="0">
                <a:latin typeface="Arial Black" panose="020B0A04020102020204" pitchFamily="34" charset="0"/>
                <a:cs typeface="Arial" panose="020B0604020202020204" pitchFamily="34" charset="0"/>
              </a:rPr>
              <a:t>Dilution Control System</a:t>
            </a:r>
            <a:endParaRPr lang="en-US" sz="2400" spc="-1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81013" y="8869363"/>
            <a:ext cx="68627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32" name="Picture 2" descr="\\MTC-CURTSTAR\multi-clean\Private Label\Martin Bros\Martin Bros wall chart 10-12\Icons Logos Pics\Disinfect.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395" y="8109862"/>
            <a:ext cx="4714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2" descr="\\MTC-CURTSTAR\multi-clean\Private Label\Martin Bros\Martin Bros wall chart 10-12\Icons Logos Pics\Disinfect.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5949950"/>
            <a:ext cx="4699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itle 1"/>
          <p:cNvSpPr txBox="1">
            <a:spLocks/>
          </p:cNvSpPr>
          <p:nvPr/>
        </p:nvSpPr>
        <p:spPr>
          <a:xfrm>
            <a:off x="6172200" y="1441814"/>
            <a:ext cx="549275" cy="479101"/>
          </a:xfrm>
          <a:prstGeom prst="rect">
            <a:avLst/>
          </a:prstGeom>
          <a:solidFill>
            <a:srgbClr val="00B050"/>
          </a:solidFill>
          <a:effectLst>
            <a:softEdge rad="12700"/>
          </a:effectLst>
        </p:spPr>
        <p:txBody>
          <a:bodyPr lIns="101882" tIns="50941" rIns="101882" bIns="50941" anchor="ctr">
            <a:normAutofit fontScale="375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USDA A-1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38" name="Picture 8" descr="\\MTC-CURTSTAR\multi-clean\Private Label\Martin Bros\Martin Bros wall chart 10-12\Icons Logos Pics\Mopping.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1460540"/>
            <a:ext cx="46831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2835275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3565525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4306262"/>
            <a:ext cx="4683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5121275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6680200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5" descr="C:\Users\jimkell\Documents\Icons  Logos Trademarks\Eco-Friendly\Ecoicon201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3" y="51974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itle 1"/>
          <p:cNvSpPr txBox="1">
            <a:spLocks/>
          </p:cNvSpPr>
          <p:nvPr/>
        </p:nvSpPr>
        <p:spPr>
          <a:xfrm>
            <a:off x="1157288" y="1662152"/>
            <a:ext cx="1736725" cy="379413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Food Service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143030" y="3017838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Deodorizer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1157288" y="3825875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75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Cleans</a:t>
            </a:r>
            <a:r>
              <a:rPr lang="en-US" sz="1400" i="1" smtClean="0">
                <a:latin typeface="Arial" panose="020B0604020202020204" pitchFamily="34" charset="0"/>
                <a:cs typeface="Arial" panose="020B0604020202020204" pitchFamily="34" charset="0"/>
              </a:rPr>
              <a:t>, Freshens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Consumes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1147763" y="4480887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Bio-Enzymatic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1176338" y="5314950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Remover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1147763" y="6165850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1166813" y="6878638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Cleaner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145820" y="8319412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Picture 92" descr="C:\Users\jimkell\Desktop\wall chart\Icons Logos Pics\SaferChoice_DfE_CMYK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14" y="6492224"/>
            <a:ext cx="435332" cy="81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Subtitle 2"/>
          <p:cNvSpPr txBox="1">
            <a:spLocks/>
          </p:cNvSpPr>
          <p:nvPr/>
        </p:nvSpPr>
        <p:spPr bwMode="auto">
          <a:xfrm>
            <a:off x="2892212" y="7315175"/>
            <a:ext cx="32051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None/>
            </a:pPr>
            <a:r>
              <a:rPr lang="en-US" altLang="en-US" sz="1000" baseline="-25000" dirty="0" smtClean="0">
                <a:latin typeface="Arial" charset="0"/>
              </a:rPr>
              <a:t>Removes difficult grease and grime quickly. Use on any water safe surfaces.  </a:t>
            </a:r>
          </a:p>
          <a:p>
            <a:pPr algn="just" eaLnBrk="1" hangingPunct="1">
              <a:buNone/>
            </a:pPr>
            <a:r>
              <a:rPr lang="en-US" altLang="en-US" sz="1000" baseline="-25000" dirty="0" smtClean="0">
                <a:latin typeface="Arial" charset="0"/>
              </a:rPr>
              <a:t>Apply with mop, auto scrubber, sprayer or sponge.  </a:t>
            </a:r>
            <a:r>
              <a:rPr lang="en-US" altLang="en-US" sz="1000" baseline="-25000" dirty="0" err="1" smtClean="0">
                <a:latin typeface="Arial" charset="0"/>
              </a:rPr>
              <a:t>Remueve</a:t>
            </a:r>
            <a:r>
              <a:rPr lang="en-US" altLang="en-US" sz="1000" baseline="-25000" dirty="0" smtClean="0">
                <a:latin typeface="Arial" charset="0"/>
              </a:rPr>
              <a:t> la </a:t>
            </a:r>
            <a:r>
              <a:rPr lang="en-US" altLang="en-US" sz="1000" baseline="-25000" dirty="0" err="1" smtClean="0">
                <a:latin typeface="Arial" charset="0"/>
              </a:rPr>
              <a:t>grasa</a:t>
            </a:r>
            <a:r>
              <a:rPr lang="en-US" altLang="en-US" sz="1000" baseline="-25000" dirty="0" smtClean="0">
                <a:latin typeface="Arial" charset="0"/>
              </a:rPr>
              <a:t> y la </a:t>
            </a:r>
            <a:r>
              <a:rPr lang="en-US" altLang="en-US" sz="1000" baseline="-25000" dirty="0" err="1" smtClean="0">
                <a:latin typeface="Arial" charset="0"/>
              </a:rPr>
              <a:t>suciedad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difícil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rápidamente</a:t>
            </a:r>
            <a:r>
              <a:rPr lang="en-US" altLang="en-US" sz="1000" baseline="-25000" dirty="0" smtClean="0">
                <a:latin typeface="Arial" charset="0"/>
              </a:rPr>
              <a:t>. </a:t>
            </a:r>
            <a:r>
              <a:rPr lang="en-US" altLang="en-US" sz="1000" baseline="-25000" dirty="0" err="1" smtClean="0">
                <a:latin typeface="Arial" charset="0"/>
              </a:rPr>
              <a:t>Uselo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en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cualquier</a:t>
            </a:r>
            <a:r>
              <a:rPr lang="en-US" altLang="en-US" sz="1000" baseline="-25000" dirty="0" smtClean="0">
                <a:latin typeface="Arial" charset="0"/>
              </a:rPr>
              <a:t> </a:t>
            </a:r>
            <a:r>
              <a:rPr lang="en-US" altLang="en-US" sz="1000" baseline="-25000" dirty="0" err="1" smtClean="0">
                <a:latin typeface="Arial" charset="0"/>
              </a:rPr>
              <a:t>superficie</a:t>
            </a:r>
            <a:r>
              <a:rPr lang="en-US" altLang="en-US" sz="1000" baseline="-25000" dirty="0" smtClean="0">
                <a:latin typeface="Arial" charset="0"/>
              </a:rPr>
              <a:t> que sea </a:t>
            </a:r>
            <a:r>
              <a:rPr lang="en-US" altLang="en-US" sz="1000" baseline="-25000" dirty="0" err="1" smtClean="0">
                <a:latin typeface="Arial" charset="0"/>
              </a:rPr>
              <a:t>segura</a:t>
            </a:r>
            <a:r>
              <a:rPr lang="en-US" altLang="en-US" sz="1000" baseline="-25000" dirty="0" smtClean="0">
                <a:latin typeface="Arial" charset="0"/>
              </a:rPr>
              <a:t> al </a:t>
            </a:r>
            <a:r>
              <a:rPr lang="en-US" altLang="en-US" sz="1000" baseline="-25000" dirty="0" err="1" smtClean="0">
                <a:latin typeface="Arial" charset="0"/>
              </a:rPr>
              <a:t>agua</a:t>
            </a:r>
            <a:r>
              <a:rPr lang="en-US" altLang="en-US" sz="1000" baseline="-25000" dirty="0" smtClean="0">
                <a:latin typeface="Arial" charset="0"/>
              </a:rPr>
              <a:t>. </a:t>
            </a:r>
            <a:r>
              <a:rPr lang="en-US" altLang="en-US" sz="1000" baseline="-25000" dirty="0" err="1" smtClean="0">
                <a:latin typeface="Arial" charset="0"/>
              </a:rPr>
              <a:t>Aplique</a:t>
            </a:r>
            <a:r>
              <a:rPr lang="en-US" altLang="en-US" sz="1000" baseline="-25000" dirty="0" smtClean="0">
                <a:latin typeface="Arial" charset="0"/>
              </a:rPr>
              <a:t> con un </a:t>
            </a:r>
            <a:r>
              <a:rPr lang="en-US" altLang="en-US" sz="1000" baseline="-25000" dirty="0" err="1" smtClean="0">
                <a:latin typeface="Arial" charset="0"/>
              </a:rPr>
              <a:t>atomizador</a:t>
            </a:r>
            <a:r>
              <a:rPr lang="en-US" altLang="en-US" sz="1000" baseline="-25000" dirty="0" smtClean="0">
                <a:latin typeface="Arial" charset="0"/>
              </a:rPr>
              <a:t> o </a:t>
            </a:r>
            <a:r>
              <a:rPr lang="en-US" altLang="en-US" sz="1000" baseline="-25000" dirty="0" err="1" smtClean="0">
                <a:latin typeface="Arial" charset="0"/>
              </a:rPr>
              <a:t>esponja</a:t>
            </a:r>
            <a:r>
              <a:rPr lang="en-US" altLang="en-US" sz="1000" baseline="-25000" dirty="0" smtClean="0">
                <a:latin typeface="Arial" charset="0"/>
              </a:rPr>
              <a:t>.</a:t>
            </a:r>
            <a:endParaRPr lang="en-US" altLang="en-US" sz="1000" baseline="-25000" dirty="0">
              <a:latin typeface="Arial" charset="0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1163424" y="7410425"/>
            <a:ext cx="181927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0000" lnSpcReduction="2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Fury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02957" y="7411051"/>
            <a:ext cx="660366" cy="479101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1145962" y="7599338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Degreaser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Picture 8" descr="\\MTC-CURTSTAR\multi-clean\Private Label\Martin Bros\Martin Bros wall chart 10-12\Icons Logos Pics\Mopping.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87" y="7406614"/>
            <a:ext cx="46831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83" descr="C:\Users\jimkell\Desktop\wall chart\Icons Logos Pics\Autoscrub.T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14" y="7406614"/>
            <a:ext cx="457195" cy="4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Multi-Clean\Sales\Posters &amp; Wall Guides\Wall Guides\Multi Task Wall Guide\Icons &amp; pics\nsf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471" y="4309126"/>
            <a:ext cx="487338" cy="4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158003"/>
              </p:ext>
            </p:extLst>
          </p:nvPr>
        </p:nvGraphicFramePr>
        <p:xfrm>
          <a:off x="567699" y="457250"/>
          <a:ext cx="24955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Artwork" r:id="rId13" imgW="0" imgH="0" progId="Adobe.Illustrator.15">
                  <p:embed/>
                </p:oleObj>
              </mc:Choice>
              <mc:Fallback>
                <p:oleObj name="Artwork" r:id="rId13" imgW="0" imgH="0" progId="Adobe.Illustrator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9" y="457250"/>
                        <a:ext cx="24955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itle 1"/>
          <p:cNvSpPr txBox="1">
            <a:spLocks/>
          </p:cNvSpPr>
          <p:nvPr/>
        </p:nvSpPr>
        <p:spPr>
          <a:xfrm>
            <a:off x="1163357" y="2115853"/>
            <a:ext cx="1801812" cy="379412"/>
          </a:xfrm>
          <a:prstGeom prst="rect">
            <a:avLst/>
          </a:prstGeom>
        </p:spPr>
        <p:txBody>
          <a:bodyPr lIns="101882" tIns="50941" rIns="101882" bIns="50941" anchor="ctr">
            <a:normAutofit fontScale="82500" lnSpcReduction="100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Neutra-Zyme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502957" y="2103152"/>
            <a:ext cx="660366" cy="4721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6" name="Picture 2" descr="C:\Users\jimkell\Documents\Icons  Logos Trademarks\Green Seal logos\Green Seal logos color\Green Seal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944" y="2103153"/>
            <a:ext cx="4524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9" descr="\\MTC-CURTSTAR\multi-clean\Private Label\Martin Bros\Martin Bros wall chart 10-12\Icons Logos Pics\Trigger Sprayer.t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644" y="2117440"/>
            <a:ext cx="4683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Subtitle 2"/>
          <p:cNvSpPr txBox="1">
            <a:spLocks/>
          </p:cNvSpPr>
          <p:nvPr/>
        </p:nvSpPr>
        <p:spPr bwMode="auto">
          <a:xfrm>
            <a:off x="2880371" y="2103152"/>
            <a:ext cx="3190875" cy="45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827088" indent="-317500" eaLnBrk="0" hangingPunct="0">
              <a:spcBef>
                <a:spcPct val="20000"/>
              </a:spcBef>
              <a:buFont typeface="Arial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3175" indent="-254000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782763" indent="-2540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92350" indent="-2540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495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32067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6639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4121150" indent="-2540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None/>
            </a:pPr>
            <a:r>
              <a:rPr lang="en-US" altLang="en-US" sz="1000" baseline="-25000" dirty="0" smtClean="0">
                <a:latin typeface="Arial" charset="0"/>
              </a:rPr>
              <a:t>Use to maintain floors </a:t>
            </a:r>
            <a:r>
              <a:rPr lang="en-US" altLang="en-US" sz="1000" baseline="-25000" dirty="0">
                <a:latin typeface="Arial" charset="0"/>
              </a:rPr>
              <a:t>daily.  Safe for daily cleaning of all floors, including finished floors.    </a:t>
            </a:r>
            <a:r>
              <a:rPr lang="en-US" altLang="en-US" sz="1000" baseline="-25000" dirty="0" smtClean="0">
                <a:latin typeface="Arial" charset="0"/>
              </a:rPr>
              <a:t>No </a:t>
            </a:r>
            <a:r>
              <a:rPr lang="en-US" altLang="en-US" sz="1000" baseline="-25000" dirty="0">
                <a:latin typeface="Arial" charset="0"/>
              </a:rPr>
              <a:t>rinsing needed.   Apply with mop or autoscrubber.  </a:t>
            </a:r>
            <a:endParaRPr lang="en-US" altLang="en-US" sz="1000" baseline="-25000" dirty="0">
              <a:latin typeface="Arial" charset="0"/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1143030" y="2362225"/>
            <a:ext cx="1736725" cy="381000"/>
          </a:xfrm>
          <a:prstGeom prst="rect">
            <a:avLst/>
          </a:prstGeom>
        </p:spPr>
        <p:txBody>
          <a:bodyPr lIns="101882" tIns="50941" rIns="101882" bIns="50941" anchor="ctr">
            <a:normAutofit fontScale="97500"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Bio-Enzymatic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N:\Multi-Clean\Sales\Posters &amp; Wall Guides\Wall Guides\Multi Task Wall Guide\Icons &amp; pics\multi-cleanlogosimp356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414" y="9052516"/>
            <a:ext cx="1608468" cy="52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1187</Words>
  <Application>Microsoft Office PowerPoint</Application>
  <PresentationFormat>Custom</PresentationFormat>
  <Paragraphs>95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Adobe Illustrator Artwork 15.0</vt:lpstr>
      <vt:lpstr>Dilution Control System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Dilution Control</dc:title>
  <dc:creator>Jim Kellar</dc:creator>
  <cp:lastModifiedBy>Jim Kellar</cp:lastModifiedBy>
  <cp:revision>55</cp:revision>
  <dcterms:created xsi:type="dcterms:W3CDTF">2006-08-16T00:00:00Z</dcterms:created>
  <dcterms:modified xsi:type="dcterms:W3CDTF">2017-05-22T12:38:06Z</dcterms:modified>
</cp:coreProperties>
</file>